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71" r:id="rId12"/>
    <p:sldId id="272" r:id="rId13"/>
    <p:sldId id="269" r:id="rId1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7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5CA56-A45E-4003-8710-2419BEE6796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6D85887-0B11-4E50-98BB-A6E8716D34E6}" type="pres">
      <dgm:prSet presAssocID="{3E05CA56-A45E-4003-8710-2419BEE67966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F42AC34-6069-454E-B240-A1B0A6F65A75}" type="presOf" srcId="{3E05CA56-A45E-4003-8710-2419BEE67966}" destId="{66D85887-0B11-4E50-98BB-A6E8716D34E6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073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796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656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54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324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45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496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379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092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277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871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7BA1-BC0F-4409-95AF-6F9BE6A32B2A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E616-943D-4C16-A0B0-470CED762A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576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8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7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jp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2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3.gif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کلیات تشخیص اچ آی وی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هنگامه نامداری تبار</a:t>
            </a:r>
          </a:p>
          <a:p>
            <a:r>
              <a:rPr lang="fa-IR" dirty="0" smtClean="0"/>
              <a:t>مسئول پایش و ارزشیابی برنامه کنترل </a:t>
            </a:r>
            <a:r>
              <a:rPr lang="fa-IR" dirty="0" smtClean="0"/>
              <a:t>ایدز</a:t>
            </a:r>
          </a:p>
          <a:p>
            <a:r>
              <a:rPr lang="fa-IR" dirty="0" smtClean="0"/>
              <a:t>وزارت بهداشت درمان و آموزش پزشکی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576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5809" y="195606"/>
            <a:ext cx="8931997" cy="1195535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روش غیر مستقیم -</a:t>
            </a:r>
            <a:r>
              <a:rPr lang="en-US" dirty="0"/>
              <a:t> ]</a:t>
            </a:r>
            <a:r>
              <a:rPr lang="fa-IR" sz="4900" b="1" dirty="0">
                <a:solidFill>
                  <a:srgbClr val="C00000"/>
                </a:solidFill>
              </a:rPr>
              <a:t>حساس</a:t>
            </a:r>
            <a:r>
              <a:rPr lang="fa-IR" dirty="0"/>
              <a:t>-</a:t>
            </a:r>
            <a:r>
              <a:rPr lang="fa-IR" b="1" dirty="0">
                <a:solidFill>
                  <a:schemeClr val="accent5">
                    <a:lumMod val="75000"/>
                  </a:schemeClr>
                </a:solidFill>
              </a:rPr>
              <a:t>اختصاصی</a:t>
            </a:r>
            <a:r>
              <a:rPr lang="en-US" dirty="0"/>
              <a:t>[</a:t>
            </a:r>
            <a:r>
              <a:rPr lang="fa-IR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61624" y="1900419"/>
            <a:ext cx="9144000" cy="4072269"/>
          </a:xfrm>
        </p:spPr>
        <p:txBody>
          <a:bodyPr/>
          <a:lstStyle/>
          <a:p>
            <a:pPr algn="r"/>
            <a:endParaRPr lang="fa-IR" dirty="0" smtClean="0"/>
          </a:p>
          <a:p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015" y="195606"/>
            <a:ext cx="1424912" cy="14249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1" t="3004" r="51311" b="62070"/>
          <a:stretch/>
        </p:blipFill>
        <p:spPr>
          <a:xfrm>
            <a:off x="9167152" y="1665959"/>
            <a:ext cx="1155881" cy="12658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1723" r="74607" b="62014"/>
          <a:stretch/>
        </p:blipFill>
        <p:spPr>
          <a:xfrm flipH="1">
            <a:off x="5946595" y="1548899"/>
            <a:ext cx="1281223" cy="12870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5" t="40754" r="59144" b="19140"/>
          <a:stretch/>
        </p:blipFill>
        <p:spPr>
          <a:xfrm>
            <a:off x="5948268" y="4365274"/>
            <a:ext cx="1281223" cy="1397454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080" y="4367720"/>
            <a:ext cx="1486852" cy="17242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5" t="39916" r="9107" b="20351"/>
          <a:stretch/>
        </p:blipFill>
        <p:spPr>
          <a:xfrm>
            <a:off x="1265776" y="4395106"/>
            <a:ext cx="1352205" cy="13989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16" t="833" r="26892" b="61540"/>
          <a:stretch/>
        </p:blipFill>
        <p:spPr>
          <a:xfrm>
            <a:off x="2520284" y="1721240"/>
            <a:ext cx="1346366" cy="1404798"/>
          </a:xfrm>
          <a:prstGeom prst="rect">
            <a:avLst/>
          </a:prstGeom>
        </p:spPr>
      </p:pic>
      <p:cxnSp>
        <p:nvCxnSpPr>
          <p:cNvPr id="14" name="Elbow Connector 13"/>
          <p:cNvCxnSpPr>
            <a:stCxn id="10" idx="2"/>
            <a:endCxn id="6" idx="0"/>
          </p:cNvCxnSpPr>
          <p:nvPr/>
        </p:nvCxnSpPr>
        <p:spPr>
          <a:xfrm rot="16200000" flipH="1">
            <a:off x="9799321" y="2877535"/>
            <a:ext cx="1435956" cy="1544413"/>
          </a:xfrm>
          <a:prstGeom prst="bentConnector3">
            <a:avLst>
              <a:gd name="adj1" fmla="val 50000"/>
            </a:avLst>
          </a:prstGeom>
          <a:ln w="571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3" idx="2"/>
            <a:endCxn id="3" idx="0"/>
          </p:cNvCxnSpPr>
          <p:nvPr/>
        </p:nvCxnSpPr>
        <p:spPr>
          <a:xfrm rot="5400000">
            <a:off x="1933139" y="3134778"/>
            <a:ext cx="1269068" cy="1251588"/>
          </a:xfrm>
          <a:prstGeom prst="bentConnector3">
            <a:avLst>
              <a:gd name="adj1" fmla="val 50000"/>
            </a:avLst>
          </a:prstGeom>
          <a:ln w="571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1" idx="2"/>
            <a:endCxn id="12" idx="0"/>
          </p:cNvCxnSpPr>
          <p:nvPr/>
        </p:nvCxnSpPr>
        <p:spPr>
          <a:xfrm rot="16200000" flipH="1">
            <a:off x="5823391" y="3599785"/>
            <a:ext cx="1529304" cy="1674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&quot;No&quot; Symbol 22"/>
          <p:cNvSpPr/>
          <p:nvPr/>
        </p:nvSpPr>
        <p:spPr>
          <a:xfrm>
            <a:off x="5155441" y="4747244"/>
            <a:ext cx="756367" cy="63351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13" idx="3"/>
            <a:endCxn id="23" idx="2"/>
          </p:cNvCxnSpPr>
          <p:nvPr/>
        </p:nvCxnSpPr>
        <p:spPr>
          <a:xfrm>
            <a:off x="3866650" y="2423639"/>
            <a:ext cx="1288791" cy="264036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&quot;No&quot; Symbol 49"/>
          <p:cNvSpPr/>
          <p:nvPr/>
        </p:nvSpPr>
        <p:spPr>
          <a:xfrm>
            <a:off x="7296257" y="4754775"/>
            <a:ext cx="756367" cy="63351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10" idx="1"/>
            <a:endCxn id="50" idx="6"/>
          </p:cNvCxnSpPr>
          <p:nvPr/>
        </p:nvCxnSpPr>
        <p:spPr>
          <a:xfrm rot="10800000" flipV="1">
            <a:off x="8052624" y="2298862"/>
            <a:ext cx="1114528" cy="277267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684489" y="2162029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71222" y="1900419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10837" y="2141959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C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22657" y="4346376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32075" y="4346376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28054" y="4365573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422392" y="4328518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03629" y="4408690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767974" y="4408690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39152" y="2540438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88855" y="2192435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87854" y="2321162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546702" y="2532557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030577" y="2552239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flipH="1">
            <a:off x="10150823" y="2024559"/>
            <a:ext cx="4571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53984" y="2486176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06384" y="2638576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58784" y="2790976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74561" y="2824730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07115" y="2593209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57524" y="2298861"/>
            <a:ext cx="7550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5 شرط اصلی برای انجام تست تشخیصی </a:t>
            </a:r>
            <a:r>
              <a:rPr lang="en-US" dirty="0" smtClean="0"/>
              <a:t>HIV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dirty="0"/>
              <a:t>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onsent</a:t>
            </a:r>
            <a:r>
              <a:rPr lang="fa-IR" dirty="0" smtClean="0"/>
              <a:t>= </a:t>
            </a:r>
            <a:r>
              <a:rPr lang="fa-IR" dirty="0"/>
              <a:t>رضایت آگاهانه 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onfidentiality</a:t>
            </a:r>
            <a:r>
              <a:rPr lang="fa-IR" dirty="0"/>
              <a:t>= حفظ محرمانگی و رازداری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ounselling</a:t>
            </a:r>
            <a:r>
              <a:rPr lang="fa-IR" dirty="0"/>
              <a:t>=مشاوره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orrect test results </a:t>
            </a:r>
            <a:r>
              <a:rPr lang="fa-IR" dirty="0"/>
              <a:t>=تست معتبر و صحیح</a:t>
            </a:r>
            <a:endParaRPr lang="en-US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onnection</a:t>
            </a:r>
            <a:r>
              <a:rPr lang="fa-IR" dirty="0"/>
              <a:t>=امکان بر قراری ارتباط با سطوح ارائه دهنده خدمات مراقبت و درمان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71950" y="253766"/>
            <a:ext cx="1862355" cy="662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/>
              <a:t>تست اولیه </a:t>
            </a:r>
            <a:endParaRPr lang="fa-IR" sz="2400" b="1" dirty="0"/>
          </a:p>
        </p:txBody>
      </p:sp>
      <p:sp>
        <p:nvSpPr>
          <p:cNvPr id="9" name="Diamond 8"/>
          <p:cNvSpPr/>
          <p:nvPr/>
        </p:nvSpPr>
        <p:spPr>
          <a:xfrm>
            <a:off x="5808340" y="1158728"/>
            <a:ext cx="750815" cy="805343"/>
          </a:xfrm>
          <a:prstGeom prst="diamond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+</a:t>
            </a:r>
            <a:endParaRPr lang="fa-IR" sz="4400" b="1" dirty="0">
              <a:solidFill>
                <a:srgbClr val="FF0000"/>
              </a:solidFill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9260394" y="1158728"/>
            <a:ext cx="750815" cy="805343"/>
          </a:xfrm>
          <a:prstGeom prst="diamond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-</a:t>
            </a:r>
            <a:endParaRPr lang="fa-IR" sz="4400" b="1" dirty="0">
              <a:solidFill>
                <a:srgbClr val="FF0000"/>
              </a:solidFill>
            </a:endParaRPr>
          </a:p>
        </p:txBody>
      </p:sp>
      <p:cxnSp>
        <p:nvCxnSpPr>
          <p:cNvPr id="15" name="Elbow Connector 14"/>
          <p:cNvCxnSpPr>
            <a:stCxn id="2" idx="2"/>
            <a:endCxn id="9" idx="3"/>
          </p:cNvCxnSpPr>
          <p:nvPr/>
        </p:nvCxnSpPr>
        <p:spPr>
          <a:xfrm rot="5400000">
            <a:off x="6908690" y="566962"/>
            <a:ext cx="644904" cy="134397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2" idx="2"/>
            <a:endCxn id="13" idx="1"/>
          </p:cNvCxnSpPr>
          <p:nvPr/>
        </p:nvCxnSpPr>
        <p:spPr>
          <a:xfrm rot="16200000" flipH="1">
            <a:off x="8259309" y="560315"/>
            <a:ext cx="644904" cy="135726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252470" y="2565545"/>
            <a:ext cx="1862355" cy="662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/>
              <a:t>تست های  تاییدی</a:t>
            </a:r>
            <a:endParaRPr lang="fa-IR" sz="2000" b="1" dirty="0"/>
          </a:p>
        </p:txBody>
      </p:sp>
      <p:cxnSp>
        <p:nvCxnSpPr>
          <p:cNvPr id="35" name="Elbow Connector 34"/>
          <p:cNvCxnSpPr>
            <a:stCxn id="34" idx="2"/>
            <a:endCxn id="46" idx="1"/>
          </p:cNvCxnSpPr>
          <p:nvPr/>
        </p:nvCxnSpPr>
        <p:spPr>
          <a:xfrm rot="16200000" flipH="1">
            <a:off x="6395290" y="3016632"/>
            <a:ext cx="683454" cy="110673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4" idx="2"/>
            <a:endCxn id="41" idx="3"/>
          </p:cNvCxnSpPr>
          <p:nvPr/>
        </p:nvCxnSpPr>
        <p:spPr>
          <a:xfrm rot="5400000">
            <a:off x="5227385" y="2951788"/>
            <a:ext cx="679776" cy="123275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amond 40"/>
          <p:cNvSpPr/>
          <p:nvPr/>
        </p:nvSpPr>
        <p:spPr>
          <a:xfrm>
            <a:off x="4200083" y="3505379"/>
            <a:ext cx="750815" cy="805343"/>
          </a:xfrm>
          <a:prstGeom prst="diamond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+</a:t>
            </a:r>
            <a:endParaRPr lang="fa-IR" sz="4400" b="1" dirty="0">
              <a:solidFill>
                <a:srgbClr val="FF0000"/>
              </a:solidFill>
            </a:endParaRPr>
          </a:p>
        </p:txBody>
      </p:sp>
      <p:sp>
        <p:nvSpPr>
          <p:cNvPr id="46" name="Diamond 45"/>
          <p:cNvSpPr/>
          <p:nvPr/>
        </p:nvSpPr>
        <p:spPr>
          <a:xfrm>
            <a:off x="7290387" y="3509057"/>
            <a:ext cx="750815" cy="805343"/>
          </a:xfrm>
          <a:prstGeom prst="diamond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-</a:t>
            </a:r>
            <a:endParaRPr lang="fa-IR" sz="4400" b="1" dirty="0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072821" y="4524375"/>
            <a:ext cx="1076325" cy="9906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مثبت</a:t>
            </a:r>
            <a:endParaRPr lang="fa-IR" b="1" dirty="0"/>
          </a:p>
        </p:txBody>
      </p:sp>
      <p:cxnSp>
        <p:nvCxnSpPr>
          <p:cNvPr id="54" name="Elbow Connector 53"/>
          <p:cNvCxnSpPr>
            <a:stCxn id="9" idx="2"/>
            <a:endCxn id="34" idx="0"/>
          </p:cNvCxnSpPr>
          <p:nvPr/>
        </p:nvCxnSpPr>
        <p:spPr>
          <a:xfrm rot="5400000">
            <a:off x="5882961" y="2264758"/>
            <a:ext cx="601474" cy="10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41" idx="2"/>
            <a:endCxn id="52" idx="6"/>
          </p:cNvCxnSpPr>
          <p:nvPr/>
        </p:nvCxnSpPr>
        <p:spPr>
          <a:xfrm rot="5400000">
            <a:off x="3507843" y="3952026"/>
            <a:ext cx="708953" cy="142634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46" idx="3"/>
            <a:endCxn id="75" idx="4"/>
          </p:cNvCxnSpPr>
          <p:nvPr/>
        </p:nvCxnSpPr>
        <p:spPr>
          <a:xfrm flipV="1">
            <a:off x="8041202" y="3255408"/>
            <a:ext cx="2999407" cy="65632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10502446" y="2264808"/>
            <a:ext cx="1076325" cy="990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منفی</a:t>
            </a:r>
            <a:endParaRPr lang="fa-IR" b="1" dirty="0"/>
          </a:p>
        </p:txBody>
      </p:sp>
      <p:cxnSp>
        <p:nvCxnSpPr>
          <p:cNvPr id="76" name="Elbow Connector 75"/>
          <p:cNvCxnSpPr>
            <a:stCxn id="13" idx="2"/>
            <a:endCxn id="75" idx="2"/>
          </p:cNvCxnSpPr>
          <p:nvPr/>
        </p:nvCxnSpPr>
        <p:spPr>
          <a:xfrm rot="16200000" flipH="1">
            <a:off x="9671106" y="1928767"/>
            <a:ext cx="796037" cy="86664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5" idx="0"/>
            <a:endCxn id="2" idx="3"/>
          </p:cNvCxnSpPr>
          <p:nvPr/>
        </p:nvCxnSpPr>
        <p:spPr>
          <a:xfrm rot="16200000" flipV="1">
            <a:off x="9097619" y="321818"/>
            <a:ext cx="1679677" cy="2206304"/>
          </a:xfrm>
          <a:prstGeom prst="bentConnector2">
            <a:avLst/>
          </a:prstGeom>
          <a:ln w="2857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5400000">
            <a:off x="6912181" y="566962"/>
            <a:ext cx="644904" cy="1343973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8262800" y="560315"/>
            <a:ext cx="644904" cy="1357266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H="1">
            <a:off x="6398781" y="3016632"/>
            <a:ext cx="683454" cy="1106739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5400000">
            <a:off x="5230876" y="2951788"/>
            <a:ext cx="679776" cy="1232750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5400000">
            <a:off x="5886452" y="2264758"/>
            <a:ext cx="601474" cy="100"/>
          </a:xfrm>
          <a:prstGeom prst="bentConnector3">
            <a:avLst>
              <a:gd name="adj1" fmla="val 5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5400000">
            <a:off x="3511334" y="3952026"/>
            <a:ext cx="708953" cy="1426345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8044693" y="3255408"/>
            <a:ext cx="2999407" cy="656321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6200000" flipH="1">
            <a:off x="9674597" y="1928767"/>
            <a:ext cx="796037" cy="866644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V="1">
            <a:off x="9101110" y="321818"/>
            <a:ext cx="1679677" cy="2206304"/>
          </a:xfrm>
          <a:prstGeom prst="bentConnector2">
            <a:avLst/>
          </a:prstGeom>
          <a:ln w="38100">
            <a:solidFill>
              <a:srgbClr val="7030A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196084" y="776177"/>
            <a:ext cx="494414" cy="94629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dirty="0" smtClean="0">
                <a:solidFill>
                  <a:srgbClr val="7030A0"/>
                </a:solidFill>
              </a:rPr>
              <a:t>دوره پنجره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968458" y="253766"/>
            <a:ext cx="1862355" cy="662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/>
              <a:t>تست اولیه </a:t>
            </a:r>
            <a:endParaRPr lang="fa-IR" sz="2400" b="1" dirty="0"/>
          </a:p>
        </p:txBody>
      </p:sp>
      <p:sp>
        <p:nvSpPr>
          <p:cNvPr id="47" name="Diamond 46"/>
          <p:cNvSpPr/>
          <p:nvPr/>
        </p:nvSpPr>
        <p:spPr>
          <a:xfrm>
            <a:off x="9256902" y="1158728"/>
            <a:ext cx="750815" cy="805343"/>
          </a:xfrm>
          <a:prstGeom prst="diamond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-</a:t>
            </a:r>
            <a:endParaRPr lang="fa-IR" sz="4400" b="1" dirty="0">
              <a:solidFill>
                <a:srgbClr val="FF0000"/>
              </a:solidFill>
            </a:endParaRPr>
          </a:p>
        </p:txBody>
      </p:sp>
      <p:cxnSp>
        <p:nvCxnSpPr>
          <p:cNvPr id="48" name="Elbow Connector 47"/>
          <p:cNvCxnSpPr/>
          <p:nvPr/>
        </p:nvCxnSpPr>
        <p:spPr>
          <a:xfrm rot="5400000">
            <a:off x="6908689" y="566962"/>
            <a:ext cx="644904" cy="1343973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6200000" flipV="1">
            <a:off x="9097618" y="321818"/>
            <a:ext cx="1679677" cy="2206304"/>
          </a:xfrm>
          <a:prstGeom prst="bentConnector2">
            <a:avLst/>
          </a:prstGeom>
          <a:ln w="38100">
            <a:solidFill>
              <a:srgbClr val="7030A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1192592" y="776177"/>
            <a:ext cx="494414" cy="94629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dirty="0" smtClean="0">
                <a:solidFill>
                  <a:srgbClr val="7030A0"/>
                </a:solidFill>
              </a:rPr>
              <a:t>دوره پنجره</a:t>
            </a:r>
            <a:endParaRPr lang="fa-I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93" y="643897"/>
            <a:ext cx="9144000" cy="1195535"/>
          </a:xfrm>
        </p:spPr>
        <p:txBody>
          <a:bodyPr>
            <a:normAutofit/>
          </a:bodyPr>
          <a:lstStyle/>
          <a:p>
            <a:r>
              <a:rPr lang="fa-IR" dirty="0" smtClean="0"/>
              <a:t>نوع تست مورد استفاده  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1935125"/>
            <a:ext cx="9144000" cy="4072269"/>
          </a:xfrm>
        </p:spPr>
        <p:txBody>
          <a:bodyPr>
            <a:normAutofit/>
          </a:bodyPr>
          <a:lstStyle/>
          <a:p>
            <a:pPr algn="r"/>
            <a:r>
              <a:rPr lang="fa-IR" sz="5400" b="1" dirty="0" smtClean="0"/>
              <a:t>تحقیقات</a:t>
            </a:r>
            <a:r>
              <a:rPr lang="fa-IR" sz="5400" dirty="0" smtClean="0"/>
              <a:t> : حساسیت بالا </a:t>
            </a:r>
          </a:p>
          <a:p>
            <a:pPr algn="r"/>
            <a:r>
              <a:rPr lang="fa-IR" sz="5400" b="1" dirty="0" smtClean="0"/>
              <a:t>مراقبت و درمان </a:t>
            </a:r>
            <a:r>
              <a:rPr lang="fa-IR" sz="5400" dirty="0" smtClean="0"/>
              <a:t>:اختصاصیت بالا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39816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737852" y="2143120"/>
            <a:ext cx="8358676" cy="2356708"/>
            <a:chOff x="2200" y="12761"/>
            <a:chExt cx="7631" cy="1578"/>
          </a:xfrm>
        </p:grpSpPr>
        <p:sp>
          <p:nvSpPr>
            <p:cNvPr id="6147" name="Rectangle 3" descr="images (381)"/>
            <p:cNvSpPr>
              <a:spLocks noChangeArrowheads="1"/>
            </p:cNvSpPr>
            <p:nvPr/>
          </p:nvSpPr>
          <p:spPr bwMode="auto">
            <a:xfrm>
              <a:off x="5207" y="13096"/>
              <a:ext cx="1398" cy="1100"/>
            </a:xfrm>
            <a:prstGeom prst="rect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Rectangle 4" descr="images (385)"/>
            <p:cNvSpPr>
              <a:spLocks noChangeArrowheads="1"/>
            </p:cNvSpPr>
            <p:nvPr/>
          </p:nvSpPr>
          <p:spPr bwMode="auto">
            <a:xfrm>
              <a:off x="2200" y="12761"/>
              <a:ext cx="2359" cy="1578"/>
            </a:xfrm>
            <a:prstGeom prst="rect">
              <a:avLst/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6605" y="13417"/>
              <a:ext cx="642" cy="333"/>
            </a:xfrm>
            <a:custGeom>
              <a:avLst/>
              <a:gdLst>
                <a:gd name="G0" fmla="+- 6493 0 0"/>
                <a:gd name="G1" fmla="+- 8640 0 0"/>
                <a:gd name="G2" fmla="+- 4320 0 0"/>
                <a:gd name="G3" fmla="+- 21600 0 6493"/>
                <a:gd name="G4" fmla="+- 21600 0 8640"/>
                <a:gd name="G5" fmla="+- 21600 0 4320"/>
                <a:gd name="G6" fmla="+- 6493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93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93"/>
                  </a:lnTo>
                  <a:lnTo>
                    <a:pt x="0" y="10800"/>
                  </a:lnTo>
                  <a:lnTo>
                    <a:pt x="4320" y="15107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93" y="17280"/>
                  </a:lnTo>
                  <a:lnTo>
                    <a:pt x="10800" y="21600"/>
                  </a:lnTo>
                  <a:lnTo>
                    <a:pt x="15107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07"/>
                  </a:lnTo>
                  <a:lnTo>
                    <a:pt x="21600" y="10800"/>
                  </a:lnTo>
                  <a:lnTo>
                    <a:pt x="17280" y="6493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07" y="4320"/>
                  </a:lnTo>
                  <a:close/>
                </a:path>
              </a:pathLst>
            </a:cu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4597" y="13417"/>
              <a:ext cx="526" cy="333"/>
            </a:xfrm>
            <a:prstGeom prst="leftArrow">
              <a:avLst>
                <a:gd name="adj1" fmla="val 50000"/>
                <a:gd name="adj2" fmla="val 39489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Rectangle 7" descr="images 66"/>
            <p:cNvSpPr>
              <a:spLocks noChangeArrowheads="1"/>
            </p:cNvSpPr>
            <p:nvPr/>
          </p:nvSpPr>
          <p:spPr bwMode="auto">
            <a:xfrm rot="19785688">
              <a:off x="3832" y="13551"/>
              <a:ext cx="273" cy="340"/>
            </a:xfrm>
            <a:prstGeom prst="rect">
              <a:avLst/>
            </a:prstGeom>
            <a:blipFill dpi="0" rotWithShape="0">
              <a:blip r:embed="rId5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2" name="Rectangle 8" descr="images 66"/>
            <p:cNvSpPr>
              <a:spLocks noChangeArrowheads="1"/>
            </p:cNvSpPr>
            <p:nvPr/>
          </p:nvSpPr>
          <p:spPr bwMode="auto">
            <a:xfrm rot="18909284">
              <a:off x="3940" y="13121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3" name="Rectangle 9" descr="images 66"/>
            <p:cNvSpPr>
              <a:spLocks noChangeArrowheads="1"/>
            </p:cNvSpPr>
            <p:nvPr/>
          </p:nvSpPr>
          <p:spPr bwMode="auto">
            <a:xfrm rot="18909284">
              <a:off x="4009" y="13982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Rectangle 10" descr="images 66"/>
            <p:cNvSpPr>
              <a:spLocks noChangeArrowheads="1"/>
            </p:cNvSpPr>
            <p:nvPr/>
          </p:nvSpPr>
          <p:spPr bwMode="auto">
            <a:xfrm rot="18909284">
              <a:off x="3038" y="13935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Rectangle 11" descr="images 66"/>
            <p:cNvSpPr>
              <a:spLocks noChangeArrowheads="1"/>
            </p:cNvSpPr>
            <p:nvPr/>
          </p:nvSpPr>
          <p:spPr bwMode="auto">
            <a:xfrm rot="18909284">
              <a:off x="3524" y="13982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Rectangle 12" descr="images 66"/>
            <p:cNvSpPr>
              <a:spLocks noChangeArrowheads="1"/>
            </p:cNvSpPr>
            <p:nvPr/>
          </p:nvSpPr>
          <p:spPr bwMode="auto">
            <a:xfrm rot="18909284">
              <a:off x="4148" y="13456"/>
              <a:ext cx="232" cy="212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7" name="AutoShape 13" descr="60457-Royalty-Free-RF-Clipart-Illustration-Of-A-Syringe-Squirting-A-Blood-Drop-From-A-Needle"/>
            <p:cNvSpPr>
              <a:spLocks noChangeArrowheads="1"/>
            </p:cNvSpPr>
            <p:nvPr/>
          </p:nvSpPr>
          <p:spPr bwMode="auto">
            <a:xfrm>
              <a:off x="7689" y="12761"/>
              <a:ext cx="2142" cy="1501"/>
            </a:xfrm>
            <a:prstGeom prst="roundRect">
              <a:avLst>
                <a:gd name="adj" fmla="val 16667"/>
              </a:avLst>
            </a:prstGeom>
            <a:blipFill dpi="0" rotWithShape="0">
              <a:blip r:embed="rId7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Rectangle 14" descr="images 66"/>
            <p:cNvSpPr>
              <a:spLocks noChangeArrowheads="1"/>
            </p:cNvSpPr>
            <p:nvPr/>
          </p:nvSpPr>
          <p:spPr bwMode="auto">
            <a:xfrm>
              <a:off x="7379" y="13284"/>
              <a:ext cx="844" cy="860"/>
            </a:xfrm>
            <a:prstGeom prst="rect">
              <a:avLst/>
            </a:prstGeom>
            <a:blipFill dpi="0" rotWithShape="0">
              <a:blip r:embed="rId8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2960880"/>
      </p:ext>
    </p:extLst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95472" y="1483548"/>
            <a:ext cx="8072494" cy="4500594"/>
            <a:chOff x="5418" y="1531"/>
            <a:chExt cx="5995" cy="2689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-229750">
              <a:off x="5418" y="1942"/>
              <a:ext cx="2952" cy="2278"/>
              <a:chOff x="6174" y="9372"/>
              <a:chExt cx="2766" cy="2194"/>
            </a:xfrm>
          </p:grpSpPr>
          <p:sp>
            <p:nvSpPr>
              <p:cNvPr id="3076" name="AutoShape 4" descr="imagesCAA8KPP1"/>
              <p:cNvSpPr>
                <a:spLocks noChangeArrowheads="1"/>
              </p:cNvSpPr>
              <p:nvPr/>
            </p:nvSpPr>
            <p:spPr bwMode="auto">
              <a:xfrm rot="-228645">
                <a:off x="6174" y="9964"/>
                <a:ext cx="1045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  <p:sp>
            <p:nvSpPr>
              <p:cNvPr id="3077" name="AutoShape 5" descr="imagesCAA8KPP1"/>
              <p:cNvSpPr>
                <a:spLocks noChangeArrowheads="1"/>
              </p:cNvSpPr>
              <p:nvPr/>
            </p:nvSpPr>
            <p:spPr bwMode="auto">
              <a:xfrm rot="-228645">
                <a:off x="7241" y="10617"/>
                <a:ext cx="1046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  <p:sp>
            <p:nvSpPr>
              <p:cNvPr id="3078" name="AutoShape 6" descr="images (241"/>
              <p:cNvSpPr>
                <a:spLocks noChangeArrowheads="1"/>
              </p:cNvSpPr>
              <p:nvPr/>
            </p:nvSpPr>
            <p:spPr bwMode="auto">
              <a:xfrm>
                <a:off x="7027" y="10453"/>
                <a:ext cx="337" cy="571"/>
              </a:xfrm>
              <a:prstGeom prst="roundRect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  <p:sp>
            <p:nvSpPr>
              <p:cNvPr id="3079" name="AutoShape 7" descr="imagesCAA8KPP1"/>
              <p:cNvSpPr>
                <a:spLocks noChangeArrowheads="1"/>
              </p:cNvSpPr>
              <p:nvPr/>
            </p:nvSpPr>
            <p:spPr bwMode="auto">
              <a:xfrm rot="-228645">
                <a:off x="6932" y="9372"/>
                <a:ext cx="1045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  <p:sp>
            <p:nvSpPr>
              <p:cNvPr id="3080" name="AutoShape 8" descr="images (241"/>
              <p:cNvSpPr>
                <a:spLocks noChangeArrowheads="1"/>
              </p:cNvSpPr>
              <p:nvPr/>
            </p:nvSpPr>
            <p:spPr bwMode="auto">
              <a:xfrm>
                <a:off x="6932" y="9424"/>
                <a:ext cx="236" cy="540"/>
              </a:xfrm>
              <a:prstGeom prst="roundRect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  <p:sp>
            <p:nvSpPr>
              <p:cNvPr id="3081" name="AutoShape 9" descr="imagesCAA8KPP1"/>
              <p:cNvSpPr>
                <a:spLocks noChangeArrowheads="1"/>
              </p:cNvSpPr>
              <p:nvPr/>
            </p:nvSpPr>
            <p:spPr bwMode="auto">
              <a:xfrm rot="-228645">
                <a:off x="7880" y="9964"/>
                <a:ext cx="1060" cy="949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  <p:sp>
            <p:nvSpPr>
              <p:cNvPr id="3082" name="AutoShape 10" descr="images (241"/>
              <p:cNvSpPr>
                <a:spLocks noChangeArrowheads="1"/>
              </p:cNvSpPr>
              <p:nvPr/>
            </p:nvSpPr>
            <p:spPr bwMode="auto">
              <a:xfrm>
                <a:off x="7828" y="9905"/>
                <a:ext cx="236" cy="540"/>
              </a:xfrm>
              <a:prstGeom prst="roundRect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2  Titr" panose="00000700000000000000" pitchFamily="2" charset="-78"/>
                </a:endParaRPr>
              </a:p>
            </p:txBody>
          </p:sp>
        </p:grpSp>
        <p:sp>
          <p:nvSpPr>
            <p:cNvPr id="3083" name="Rectangle 11" descr="images (371)"/>
            <p:cNvSpPr>
              <a:spLocks noChangeArrowheads="1"/>
            </p:cNvSpPr>
            <p:nvPr/>
          </p:nvSpPr>
          <p:spPr bwMode="auto">
            <a:xfrm>
              <a:off x="9318" y="1531"/>
              <a:ext cx="1782" cy="1376"/>
            </a:xfrm>
            <a:prstGeom prst="rect">
              <a:avLst/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2  Titr" panose="00000700000000000000" pitchFamily="2" charset="-78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8386" y="3472"/>
              <a:ext cx="3027" cy="6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a-IR" sz="2000" b="1" dirty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2  Titr" panose="00000700000000000000" pitchFamily="2" charset="-78"/>
                </a:rPr>
                <a:t>مرحله پنجره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2  Titr" panose="00000700000000000000" pitchFamily="2" charset="-78"/>
              </a:endParaRPr>
            </a:p>
            <a:p>
              <a:pPr algn="ctr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a-IR" sz="2000" b="1" dirty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2  Titr" panose="00000700000000000000" pitchFamily="2" charset="-78"/>
                </a:rPr>
                <a:t>علامت منفی </a:t>
              </a:r>
              <a:r>
                <a:rPr lang="fa-IR" sz="2000" b="1" dirty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2  Titr" panose="00000700000000000000" pitchFamily="2" charset="-78"/>
                </a:rPr>
                <a:t>–</a:t>
              </a:r>
              <a:r>
                <a:rPr lang="fa-IR" sz="2000" b="1" dirty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2  Titr" panose="00000700000000000000" pitchFamily="2" charset="-78"/>
                </a:rPr>
                <a:t> آزمایش منفی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2  Titr" panose="00000700000000000000" pitchFamily="2" charset="-78"/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fa-IR" sz="4400" b="1" dirty="0">
                <a:cs typeface="2  Titr" panose="00000700000000000000" pitchFamily="2" charset="-78"/>
              </a:rPr>
              <a:t>مراحل بیماری –مرحله پنجره</a:t>
            </a:r>
            <a:endParaRPr lang="en-US" sz="4400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47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952596" y="1428736"/>
            <a:ext cx="8143932" cy="4286280"/>
            <a:chOff x="3245" y="4721"/>
            <a:chExt cx="6542" cy="419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245" y="4904"/>
              <a:ext cx="4335" cy="4015"/>
              <a:chOff x="3462" y="4434"/>
              <a:chExt cx="4335" cy="4015"/>
            </a:xfrm>
          </p:grpSpPr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3772" y="5019"/>
                <a:ext cx="118" cy="84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-540374">
                <a:off x="3702" y="4434"/>
                <a:ext cx="923" cy="663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0">
                <a:gsLst>
                  <a:gs pos="0">
                    <a:srgbClr val="D99594"/>
                  </a:gs>
                  <a:gs pos="50000">
                    <a:srgbClr val="F2DBDB"/>
                  </a:gs>
                  <a:gs pos="100000">
                    <a:srgbClr val="D99594"/>
                  </a:gs>
                </a:gsLst>
                <a:lin ang="18900000" scaled="1"/>
              </a:gra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ar-SA" b="1" dirty="0">
                    <a:solidFill>
                      <a:srgbClr val="C00000"/>
                    </a:solidFill>
                    <a:latin typeface="Arial" pitchFamily="34" charset="0"/>
                    <a:ea typeface="Arial" pitchFamily="34" charset="0"/>
                    <a:cs typeface="Arial" pitchFamily="34" charset="0"/>
                  </a:rPr>
                  <a:t>آنتی بادی</a:t>
                </a:r>
                <a:r>
                  <a:rPr lang="en-US" sz="1600" b="1" dirty="0">
                    <a:solidFill>
                      <a:srgbClr val="C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AutoShape 6" descr="images (242)"/>
              <p:cNvSpPr>
                <a:spLocks noChangeArrowheads="1"/>
              </p:cNvSpPr>
              <p:nvPr/>
            </p:nvSpPr>
            <p:spPr bwMode="auto">
              <a:xfrm rot="-610832">
                <a:off x="3462" y="6742"/>
                <a:ext cx="650" cy="1092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2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3857" y="4838"/>
                <a:ext cx="3940" cy="3003"/>
                <a:chOff x="6494" y="12834"/>
                <a:chExt cx="2218" cy="1948"/>
              </a:xfrm>
            </p:grpSpPr>
            <p:sp>
              <p:nvSpPr>
                <p:cNvPr id="1032" name="AutoShape 8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6494" y="13345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3" name="AutoShape 9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7350" y="13908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4" name="AutoShape 10" descr="images (241"/>
                <p:cNvSpPr>
                  <a:spLocks noChangeArrowheads="1"/>
                </p:cNvSpPr>
                <p:nvPr/>
              </p:nvSpPr>
              <p:spPr bwMode="auto">
                <a:xfrm>
                  <a:off x="7178" y="13767"/>
                  <a:ext cx="270" cy="492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5" name="AutoShape 11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7102" y="12834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6" name="AutoShape 12" descr="imagesCAA8KPP1"/>
                <p:cNvSpPr>
                  <a:spLocks noChangeArrowheads="1"/>
                </p:cNvSpPr>
                <p:nvPr/>
              </p:nvSpPr>
              <p:spPr bwMode="auto">
                <a:xfrm rot="-228645">
                  <a:off x="7874" y="13345"/>
                  <a:ext cx="838" cy="819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7" name="AutoShape 13" descr="images (241"/>
                <p:cNvSpPr>
                  <a:spLocks noChangeArrowheads="1"/>
                </p:cNvSpPr>
                <p:nvPr/>
              </p:nvSpPr>
              <p:spPr bwMode="auto">
                <a:xfrm>
                  <a:off x="7102" y="12879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8" name="AutoShape 14" descr="images (241"/>
                <p:cNvSpPr>
                  <a:spLocks noChangeArrowheads="1"/>
                </p:cNvSpPr>
                <p:nvPr/>
              </p:nvSpPr>
              <p:spPr bwMode="auto">
                <a:xfrm>
                  <a:off x="8066" y="13457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9" name="AutoShape 15" descr="images (241"/>
                <p:cNvSpPr>
                  <a:spLocks noChangeArrowheads="1"/>
                </p:cNvSpPr>
                <p:nvPr/>
              </p:nvSpPr>
              <p:spPr bwMode="auto">
                <a:xfrm>
                  <a:off x="7751" y="13187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0" name="AutoShape 16" descr="images (241"/>
                <p:cNvSpPr>
                  <a:spLocks noChangeArrowheads="1"/>
                </p:cNvSpPr>
                <p:nvPr/>
              </p:nvSpPr>
              <p:spPr bwMode="auto">
                <a:xfrm>
                  <a:off x="8457" y="13685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1" name="AutoShape 17" descr="images (241"/>
                <p:cNvSpPr>
                  <a:spLocks noChangeArrowheads="1"/>
                </p:cNvSpPr>
                <p:nvPr/>
              </p:nvSpPr>
              <p:spPr bwMode="auto">
                <a:xfrm>
                  <a:off x="6734" y="13442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2" name="AutoShape 18" descr="images (241"/>
                <p:cNvSpPr>
                  <a:spLocks noChangeArrowheads="1"/>
                </p:cNvSpPr>
                <p:nvPr/>
              </p:nvSpPr>
              <p:spPr bwMode="auto">
                <a:xfrm>
                  <a:off x="7611" y="14080"/>
                  <a:ext cx="191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3" name="AutoShape 19" descr="images (241"/>
                <p:cNvSpPr>
                  <a:spLocks noChangeArrowheads="1"/>
                </p:cNvSpPr>
                <p:nvPr/>
              </p:nvSpPr>
              <p:spPr bwMode="auto">
                <a:xfrm>
                  <a:off x="7969" y="14261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4" name="AutoShape 20" descr="images (241"/>
                <p:cNvSpPr>
                  <a:spLocks noChangeArrowheads="1"/>
                </p:cNvSpPr>
                <p:nvPr/>
              </p:nvSpPr>
              <p:spPr bwMode="auto">
                <a:xfrm>
                  <a:off x="7422" y="13021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" name="AutoShape 21" descr="images (241"/>
                <p:cNvSpPr>
                  <a:spLocks noChangeArrowheads="1"/>
                </p:cNvSpPr>
                <p:nvPr/>
              </p:nvSpPr>
              <p:spPr bwMode="auto">
                <a:xfrm>
                  <a:off x="7284" y="13268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" name="AutoShape 22" descr="images (241"/>
                <p:cNvSpPr>
                  <a:spLocks noChangeArrowheads="1"/>
                </p:cNvSpPr>
                <p:nvPr/>
              </p:nvSpPr>
              <p:spPr bwMode="auto">
                <a:xfrm>
                  <a:off x="6886" y="13021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7" name="AutoShape 23" descr="images (241"/>
                <p:cNvSpPr>
                  <a:spLocks noChangeArrowheads="1"/>
                </p:cNvSpPr>
                <p:nvPr/>
              </p:nvSpPr>
              <p:spPr bwMode="auto">
                <a:xfrm>
                  <a:off x="7655" y="13514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8" name="AutoShape 24" descr="images (241"/>
                <p:cNvSpPr>
                  <a:spLocks noChangeArrowheads="1"/>
                </p:cNvSpPr>
                <p:nvPr/>
              </p:nvSpPr>
              <p:spPr bwMode="auto">
                <a:xfrm>
                  <a:off x="8188" y="13923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9" name="AutoShape 25" descr="images (241"/>
                <p:cNvSpPr>
                  <a:spLocks noChangeArrowheads="1"/>
                </p:cNvSpPr>
                <p:nvPr/>
              </p:nvSpPr>
              <p:spPr bwMode="auto">
                <a:xfrm>
                  <a:off x="8523" y="13793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0" name="AutoShape 26" descr="images (241"/>
                <p:cNvSpPr>
                  <a:spLocks noChangeArrowheads="1"/>
                </p:cNvSpPr>
                <p:nvPr/>
              </p:nvSpPr>
              <p:spPr bwMode="auto">
                <a:xfrm>
                  <a:off x="6983" y="14134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1" name="AutoShape 27" descr="images (241"/>
                <p:cNvSpPr>
                  <a:spLocks noChangeArrowheads="1"/>
                </p:cNvSpPr>
                <p:nvPr/>
              </p:nvSpPr>
              <p:spPr bwMode="auto">
                <a:xfrm>
                  <a:off x="6697" y="13908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2" name="AutoShape 28" descr="images (241"/>
                <p:cNvSpPr>
                  <a:spLocks noChangeArrowheads="1"/>
                </p:cNvSpPr>
                <p:nvPr/>
              </p:nvSpPr>
              <p:spPr bwMode="auto">
                <a:xfrm>
                  <a:off x="7356" y="14316"/>
                  <a:ext cx="189" cy="466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53" name="AutoShape 29" descr="images (45)"/>
              <p:cNvSpPr>
                <a:spLocks noChangeArrowheads="1"/>
              </p:cNvSpPr>
              <p:nvPr/>
            </p:nvSpPr>
            <p:spPr bwMode="auto">
              <a:xfrm rot="-704837">
                <a:off x="4705" y="7591"/>
                <a:ext cx="641" cy="858"/>
              </a:xfrm>
              <a:prstGeom prst="roundRect">
                <a:avLst>
                  <a:gd name="adj" fmla="val 16667"/>
                </a:avLst>
              </a:prstGeom>
              <a:blipFill dpi="0" rotWithShape="0">
                <a:blip r:embed="rId5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54" name="Rectangle 30" descr="images (374)"/>
            <p:cNvSpPr>
              <a:spLocks noChangeArrowheads="1"/>
            </p:cNvSpPr>
            <p:nvPr/>
          </p:nvSpPr>
          <p:spPr bwMode="auto">
            <a:xfrm>
              <a:off x="7721" y="4721"/>
              <a:ext cx="2066" cy="2239"/>
            </a:xfrm>
            <a:prstGeom prst="rect">
              <a:avLst/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6937" y="8128"/>
              <a:ext cx="2821" cy="7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a-IR" sz="1600" b="1" dirty="0">
                  <a:solidFill>
                    <a:srgbClr val="C00000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مرحله عفونت اچ آی وی</a:t>
              </a:r>
              <a:endParaRPr lang="en-US" sz="1600" b="1" dirty="0">
                <a:solidFill>
                  <a:srgbClr val="C00000"/>
                </a:solidFill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algn="ctr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a-IR" sz="1600" b="1" dirty="0">
                  <a:solidFill>
                    <a:srgbClr val="C00000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علامت منفی </a:t>
              </a:r>
              <a:r>
                <a:rPr lang="fa-IR" sz="1600" b="1" dirty="0">
                  <a:solidFill>
                    <a:srgbClr val="C0000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–</a:t>
              </a:r>
              <a:r>
                <a:rPr lang="fa-IR" sz="1600" b="1" dirty="0">
                  <a:solidFill>
                    <a:srgbClr val="C00000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 آزمایش مثبت</a:t>
              </a:r>
              <a:endPara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>
          <a:xfrm>
            <a:off x="2009212" y="284393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fa-IR" sz="4400" b="1" dirty="0">
                <a:cs typeface="2  Titr" panose="00000700000000000000" pitchFamily="2" charset="-78"/>
              </a:rPr>
              <a:t>مراحل بیماری –مرحله عفونت اچ آی وی</a:t>
            </a:r>
            <a:endParaRPr lang="en-US" sz="4400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61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881158" y="1417638"/>
            <a:ext cx="8143932" cy="4929222"/>
            <a:chOff x="751" y="8921"/>
            <a:chExt cx="8704" cy="5659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751" y="8921"/>
              <a:ext cx="6046" cy="5659"/>
              <a:chOff x="751" y="8921"/>
              <a:chExt cx="6046" cy="5659"/>
            </a:xfrm>
          </p:grpSpPr>
          <p:grpSp>
            <p:nvGrpSpPr>
              <p:cNvPr id="2052" name="Group 4"/>
              <p:cNvGrpSpPr>
                <a:grpSpLocks/>
              </p:cNvGrpSpPr>
              <p:nvPr/>
            </p:nvGrpSpPr>
            <p:grpSpPr bwMode="auto">
              <a:xfrm>
                <a:off x="751" y="8921"/>
                <a:ext cx="6046" cy="5659"/>
                <a:chOff x="380" y="8105"/>
                <a:chExt cx="6503" cy="6101"/>
              </a:xfrm>
            </p:grpSpPr>
            <p:sp>
              <p:nvSpPr>
                <p:cNvPr id="2053" name="AutoShape 5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2352" y="9403"/>
                  <a:ext cx="1350" cy="1503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" name="AutoShape 6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1712" y="10570"/>
                  <a:ext cx="1351" cy="1502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5" name="AutoShape 7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3181" y="11472"/>
                  <a:ext cx="1351" cy="1503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" name="AutoShape 8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2855" y="11283"/>
                  <a:ext cx="436" cy="904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7" name="AutoShape 9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2582" y="9678"/>
                  <a:ext cx="305" cy="855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" name="AutoShape 10" descr="imagesCAA8KPP1"/>
                <p:cNvSpPr>
                  <a:spLocks noChangeArrowheads="1"/>
                </p:cNvSpPr>
                <p:nvPr/>
              </p:nvSpPr>
              <p:spPr bwMode="auto">
                <a:xfrm rot="-544720">
                  <a:off x="3909" y="10367"/>
                  <a:ext cx="1369" cy="1502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" name="AutoShape 11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3803" y="10297"/>
                  <a:ext cx="305" cy="888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0" name="AutoShape 12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3267" y="12655"/>
                  <a:ext cx="384" cy="103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" name="AutoShape 13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3487" y="11688"/>
                  <a:ext cx="422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2" name="AutoShape 14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4883" y="10912"/>
                  <a:ext cx="504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3" name="AutoShape 15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1566" y="10625"/>
                  <a:ext cx="421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4" name="AutoShape 16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2149" y="10840"/>
                  <a:ext cx="422" cy="95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5" name="AutoShape 17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4328" y="10735"/>
                  <a:ext cx="422" cy="858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" name="AutoShape 18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3232" y="9942"/>
                  <a:ext cx="540" cy="963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" name="AutoShape 19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1672" y="12804"/>
                  <a:ext cx="1183" cy="1402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" name="AutoShape 20" descr="images (243)"/>
                <p:cNvSpPr>
                  <a:spLocks noChangeArrowheads="1"/>
                </p:cNvSpPr>
                <p:nvPr/>
              </p:nvSpPr>
              <p:spPr bwMode="auto">
                <a:xfrm rot="-316076">
                  <a:off x="1843" y="11653"/>
                  <a:ext cx="383" cy="1034"/>
                </a:xfrm>
                <a:prstGeom prst="roundRect">
                  <a:avLst>
                    <a:gd name="adj" fmla="val 16667"/>
                  </a:avLst>
                </a:prstGeom>
                <a:blipFill dpi="0" rotWithShape="0">
                  <a:blip r:embed="rId4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" name="Oval 21" descr="images (56"/>
                <p:cNvSpPr>
                  <a:spLocks noChangeArrowheads="1"/>
                </p:cNvSpPr>
                <p:nvPr/>
              </p:nvSpPr>
              <p:spPr bwMode="auto">
                <a:xfrm rot="-316076">
                  <a:off x="4962" y="11978"/>
                  <a:ext cx="401" cy="516"/>
                </a:xfrm>
                <a:prstGeom prst="ellipse">
                  <a:avLst/>
                </a:prstGeom>
                <a:blipFill dpi="0" rotWithShape="0">
                  <a:blip r:embed="rId5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0" name="Oval 22" descr="images (52)"/>
                <p:cNvSpPr>
                  <a:spLocks noChangeArrowheads="1"/>
                </p:cNvSpPr>
                <p:nvPr/>
              </p:nvSpPr>
              <p:spPr bwMode="auto">
                <a:xfrm rot="-316076">
                  <a:off x="3838" y="13120"/>
                  <a:ext cx="400" cy="516"/>
                </a:xfrm>
                <a:prstGeom prst="ellipse">
                  <a:avLst/>
                </a:prstGeom>
                <a:blipFill dpi="0" rotWithShape="0">
                  <a:blip r:embed="rId6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1" name="Oval 23" descr="images (53"/>
                <p:cNvSpPr>
                  <a:spLocks noChangeArrowheads="1"/>
                </p:cNvSpPr>
                <p:nvPr/>
              </p:nvSpPr>
              <p:spPr bwMode="auto">
                <a:xfrm rot="-316076">
                  <a:off x="380" y="9781"/>
                  <a:ext cx="604" cy="844"/>
                </a:xfrm>
                <a:prstGeom prst="ellipse">
                  <a:avLst/>
                </a:prstGeom>
                <a:blipFill dpi="0" rotWithShape="0">
                  <a:blip r:embed="rId7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2" name="Oval 24" descr="images (58)"/>
                <p:cNvSpPr>
                  <a:spLocks noChangeArrowheads="1"/>
                </p:cNvSpPr>
                <p:nvPr/>
              </p:nvSpPr>
              <p:spPr bwMode="auto">
                <a:xfrm rot="-316076">
                  <a:off x="1297" y="8986"/>
                  <a:ext cx="852" cy="766"/>
                </a:xfrm>
                <a:prstGeom prst="ellipse">
                  <a:avLst/>
                </a:prstGeom>
                <a:blipFill dpi="0" rotWithShape="0">
                  <a:blip r:embed="rId8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3" name="AutoShape 25"/>
                <p:cNvSpPr>
                  <a:spLocks noChangeArrowheads="1"/>
                </p:cNvSpPr>
                <p:nvPr/>
              </p:nvSpPr>
              <p:spPr bwMode="auto">
                <a:xfrm rot="3350422">
                  <a:off x="1850" y="9672"/>
                  <a:ext cx="483" cy="472"/>
                </a:xfrm>
                <a:prstGeom prst="notchedRightArrow">
                  <a:avLst>
                    <a:gd name="adj1" fmla="val 50000"/>
                    <a:gd name="adj2" fmla="val 25583"/>
                  </a:avLst>
                </a:prstGeom>
                <a:gradFill rotWithShape="0">
                  <a:gsLst>
                    <a:gs pos="0">
                      <a:srgbClr val="FABF8F"/>
                    </a:gs>
                    <a:gs pos="50000">
                      <a:srgbClr val="FDE9D9"/>
                    </a:gs>
                    <a:gs pos="100000">
                      <a:srgbClr val="FABF8F"/>
                    </a:gs>
                  </a:gsLst>
                  <a:lin ang="18900000" scaled="1"/>
                </a:gradFill>
                <a:ln w="12700">
                  <a:solidFill>
                    <a:srgbClr val="FABF8F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4" name="AutoShape 26"/>
                <p:cNvSpPr>
                  <a:spLocks noChangeArrowheads="1"/>
                </p:cNvSpPr>
                <p:nvPr/>
              </p:nvSpPr>
              <p:spPr bwMode="auto">
                <a:xfrm rot="45181593">
                  <a:off x="868" y="10367"/>
                  <a:ext cx="623" cy="532"/>
                </a:xfrm>
                <a:prstGeom prst="notchedRightArrow">
                  <a:avLst>
                    <a:gd name="adj1" fmla="val 50000"/>
                    <a:gd name="adj2" fmla="val 29276"/>
                  </a:avLst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5" name="Oval 27" descr="1118233-Cartoon-Of-A-Purple-Germ-Virus-2-Royalty-Free-Vector-Clipart-Of"/>
                <p:cNvSpPr>
                  <a:spLocks noChangeArrowheads="1"/>
                </p:cNvSpPr>
                <p:nvPr/>
              </p:nvSpPr>
              <p:spPr bwMode="auto">
                <a:xfrm rot="558749">
                  <a:off x="5260" y="13492"/>
                  <a:ext cx="574" cy="714"/>
                </a:xfrm>
                <a:prstGeom prst="ellipse">
                  <a:avLst/>
                </a:prstGeom>
                <a:blipFill dpi="0" rotWithShape="0">
                  <a:blip r:embed="rId9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6" name="Oval 28" descr="images (60)"/>
                <p:cNvSpPr>
                  <a:spLocks noChangeArrowheads="1"/>
                </p:cNvSpPr>
                <p:nvPr/>
              </p:nvSpPr>
              <p:spPr bwMode="auto">
                <a:xfrm rot="-833717">
                  <a:off x="6105" y="11537"/>
                  <a:ext cx="778" cy="878"/>
                </a:xfrm>
                <a:prstGeom prst="ellipse">
                  <a:avLst/>
                </a:prstGeom>
                <a:blipFill dpi="0" rotWithShape="0">
                  <a:blip r:embed="rId10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7" name="Oval 29" descr="images (53"/>
                <p:cNvSpPr>
                  <a:spLocks noChangeArrowheads="1"/>
                </p:cNvSpPr>
                <p:nvPr/>
              </p:nvSpPr>
              <p:spPr bwMode="auto">
                <a:xfrm rot="-316076">
                  <a:off x="1340" y="11658"/>
                  <a:ext cx="298" cy="499"/>
                </a:xfrm>
                <a:prstGeom prst="ellipse">
                  <a:avLst/>
                </a:prstGeom>
                <a:blipFill dpi="0" rotWithShape="0">
                  <a:blip r:embed="rId11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8" name="Oval 30" descr="images (56"/>
                <p:cNvSpPr>
                  <a:spLocks noChangeArrowheads="1"/>
                </p:cNvSpPr>
                <p:nvPr/>
              </p:nvSpPr>
              <p:spPr bwMode="auto">
                <a:xfrm rot="-316076">
                  <a:off x="3773" y="9646"/>
                  <a:ext cx="401" cy="516"/>
                </a:xfrm>
                <a:prstGeom prst="ellipse">
                  <a:avLst/>
                </a:prstGeom>
                <a:blipFill dpi="0" rotWithShape="0">
                  <a:blip r:embed="rId5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9" name="Oval 31" descr="1080718-Clipart-Purple-Germ-Doodle-Royalty-Free-Vector-Illustration"/>
                <p:cNvSpPr>
                  <a:spLocks noChangeArrowheads="1"/>
                </p:cNvSpPr>
                <p:nvPr/>
              </p:nvSpPr>
              <p:spPr bwMode="auto">
                <a:xfrm rot="-316076">
                  <a:off x="4619" y="10133"/>
                  <a:ext cx="384" cy="602"/>
                </a:xfrm>
                <a:prstGeom prst="ellipse">
                  <a:avLst/>
                </a:prstGeom>
                <a:blipFill dpi="0" rotWithShape="0">
                  <a:blip r:embed="rId12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0" name="AutoShape 32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4322" y="9646"/>
                  <a:ext cx="297" cy="677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1" name="AutoShape 33" descr="images (241"/>
                <p:cNvSpPr>
                  <a:spLocks noChangeArrowheads="1"/>
                </p:cNvSpPr>
                <p:nvPr/>
              </p:nvSpPr>
              <p:spPr bwMode="auto">
                <a:xfrm rot="-316076">
                  <a:off x="3405" y="9199"/>
                  <a:ext cx="297" cy="677"/>
                </a:xfrm>
                <a:prstGeom prst="roundRect">
                  <a:avLst>
                    <a:gd name="adj" fmla="val 50000"/>
                  </a:avLst>
                </a:prstGeom>
                <a:blipFill dpi="0" rotWithShape="0">
                  <a:blip r:embed="rId3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2" name="Oval 34" descr="images (52)"/>
                <p:cNvSpPr>
                  <a:spLocks noChangeArrowheads="1"/>
                </p:cNvSpPr>
                <p:nvPr/>
              </p:nvSpPr>
              <p:spPr bwMode="auto">
                <a:xfrm rot="-316076">
                  <a:off x="5385" y="10466"/>
                  <a:ext cx="343" cy="462"/>
                </a:xfrm>
                <a:prstGeom prst="ellipse">
                  <a:avLst/>
                </a:prstGeom>
                <a:blipFill dpi="0" rotWithShape="0">
                  <a:blip r:embed="rId6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3" name="Oval 35" descr="images (56"/>
                <p:cNvSpPr>
                  <a:spLocks noChangeArrowheads="1"/>
                </p:cNvSpPr>
                <p:nvPr/>
              </p:nvSpPr>
              <p:spPr bwMode="auto">
                <a:xfrm rot="-316076">
                  <a:off x="2570" y="12072"/>
                  <a:ext cx="401" cy="516"/>
                </a:xfrm>
                <a:prstGeom prst="ellipse">
                  <a:avLst/>
                </a:prstGeom>
                <a:blipFill dpi="0" rotWithShape="0">
                  <a:blip r:embed="rId5" cstate="print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8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2273" y="8688"/>
                  <a:ext cx="118" cy="845"/>
                </a:xfrm>
                <a:prstGeom prst="straightConnector1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085" name="AutoShape 37"/>
                <p:cNvSpPr>
                  <a:spLocks noChangeArrowheads="1"/>
                </p:cNvSpPr>
                <p:nvPr/>
              </p:nvSpPr>
              <p:spPr bwMode="auto">
                <a:xfrm rot="-540374">
                  <a:off x="2191" y="8105"/>
                  <a:ext cx="923" cy="663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ar-SA" sz="1200" b="1" dirty="0">
                      <a:solidFill>
                        <a:srgbClr val="C00000"/>
                      </a:solidFill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آنتی بادی</a:t>
                  </a:r>
                  <a:r>
                    <a:rPr lang="en-US" sz="1100" b="1" dirty="0">
                      <a:solidFill>
                        <a:srgbClr val="C00000"/>
                      </a:solidFill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lang="en-US" sz="4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6" name="AutoShape 38"/>
                <p:cNvSpPr>
                  <a:spLocks noChangeArrowheads="1"/>
                </p:cNvSpPr>
                <p:nvPr/>
              </p:nvSpPr>
              <p:spPr bwMode="auto">
                <a:xfrm rot="11380264">
                  <a:off x="5564" y="11673"/>
                  <a:ext cx="626" cy="399"/>
                </a:xfrm>
                <a:prstGeom prst="notchedRightArrow">
                  <a:avLst>
                    <a:gd name="adj1" fmla="val 50000"/>
                    <a:gd name="adj2" fmla="val 39223"/>
                  </a:avLst>
                </a:prstGeom>
                <a:gradFill rotWithShape="0">
                  <a:gsLst>
                    <a:gs pos="0">
                      <a:srgbClr val="95B3D7"/>
                    </a:gs>
                    <a:gs pos="50000">
                      <a:srgbClr val="DBE5F1"/>
                    </a:gs>
                    <a:gs pos="100000">
                      <a:srgbClr val="95B3D7"/>
                    </a:gs>
                  </a:gsLst>
                  <a:lin ang="18900000" scaled="1"/>
                </a:gradFill>
                <a:ln w="12700">
                  <a:solidFill>
                    <a:srgbClr val="95B3D7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7" name="AutoShape 39"/>
                <p:cNvSpPr>
                  <a:spLocks noChangeArrowheads="1"/>
                </p:cNvSpPr>
                <p:nvPr/>
              </p:nvSpPr>
              <p:spPr bwMode="auto">
                <a:xfrm rot="34865911">
                  <a:off x="4790" y="13220"/>
                  <a:ext cx="610" cy="450"/>
                </a:xfrm>
                <a:prstGeom prst="notchedRightArrow">
                  <a:avLst>
                    <a:gd name="adj1" fmla="val 50000"/>
                    <a:gd name="adj2" fmla="val 33889"/>
                  </a:avLst>
                </a:prstGeom>
                <a:gradFill rotWithShape="0">
                  <a:gsLst>
                    <a:gs pos="0">
                      <a:srgbClr val="B2A1C7"/>
                    </a:gs>
                    <a:gs pos="50000">
                      <a:srgbClr val="E5DFEC"/>
                    </a:gs>
                    <a:gs pos="100000">
                      <a:srgbClr val="B2A1C7"/>
                    </a:gs>
                  </a:gsLst>
                  <a:lin ang="18900000" scaled="1"/>
                </a:gradFill>
                <a:ln w="12700">
                  <a:solidFill>
                    <a:srgbClr val="B2A1C7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3F3151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88" name="AutoShape 40" descr="1118233-Cartoon-Of-A-Purple-Germ-Virus-2-Royalty-Free-Vector-Clipart-Of"/>
              <p:cNvSpPr>
                <a:spLocks noChangeArrowheads="1"/>
              </p:cNvSpPr>
              <p:nvPr/>
            </p:nvSpPr>
            <p:spPr bwMode="auto">
              <a:xfrm>
                <a:off x="2667" y="11124"/>
                <a:ext cx="415" cy="564"/>
              </a:xfrm>
              <a:prstGeom prst="flowChartConnector">
                <a:avLst/>
              </a:prstGeom>
              <a:blipFill dpi="0" rotWithShape="0">
                <a:blip r:embed="rId13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AutoShape 41" descr="1118225-Cartoon-Of-A-Grinning-Peach-Colored-Virus-1-Royalty-Free-Vector-Clipart-Of"/>
              <p:cNvSpPr>
                <a:spLocks noChangeArrowheads="1"/>
              </p:cNvSpPr>
              <p:nvPr/>
            </p:nvSpPr>
            <p:spPr bwMode="auto">
              <a:xfrm>
                <a:off x="3702" y="11814"/>
                <a:ext cx="410" cy="395"/>
              </a:xfrm>
              <a:prstGeom prst="flowChartConnector">
                <a:avLst/>
              </a:prstGeom>
              <a:blipFill dpi="0" rotWithShape="0">
                <a:blip r:embed="rId14" cstate="print"/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Rectangle 42" descr="images (241"/>
              <p:cNvSpPr>
                <a:spLocks noChangeArrowheads="1"/>
              </p:cNvSpPr>
              <p:nvPr/>
            </p:nvSpPr>
            <p:spPr bwMode="auto">
              <a:xfrm>
                <a:off x="5746" y="11318"/>
                <a:ext cx="349" cy="786"/>
              </a:xfrm>
              <a:prstGeom prst="rect">
                <a:avLst/>
              </a:prstGeom>
              <a:blipFill dpi="0" rotWithShape="0">
                <a:blip r:embed="rId3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Rectangle 43" descr="images (241)"/>
              <p:cNvSpPr>
                <a:spLocks noChangeArrowheads="1"/>
              </p:cNvSpPr>
              <p:nvPr/>
            </p:nvSpPr>
            <p:spPr bwMode="auto">
              <a:xfrm>
                <a:off x="4329" y="12706"/>
                <a:ext cx="363" cy="796"/>
              </a:xfrm>
              <a:prstGeom prst="rect">
                <a:avLst/>
              </a:prstGeom>
              <a:blipFill dpi="0" rotWithShape="0">
                <a:blip r:embed="rId15" cstate="print"/>
                <a:srcRect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92" name="Rectangle 44" descr="images (386)"/>
            <p:cNvSpPr>
              <a:spLocks noChangeArrowheads="1"/>
            </p:cNvSpPr>
            <p:nvPr/>
          </p:nvSpPr>
          <p:spPr bwMode="auto">
            <a:xfrm>
              <a:off x="6405" y="8998"/>
              <a:ext cx="2753" cy="3017"/>
            </a:xfrm>
            <a:prstGeom prst="rect">
              <a:avLst/>
            </a:prstGeom>
            <a:blipFill dpi="0" rotWithShape="0">
              <a:blip r:embed="rId1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6209" y="13665"/>
              <a:ext cx="3246" cy="904"/>
            </a:xfrm>
            <a:prstGeom prst="rect">
              <a:avLst/>
            </a:prstGeom>
            <a:solidFill>
              <a:srgbClr val="FF7C8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a-IR" b="1" dirty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B Nazanin" pitchFamily="2" charset="-78"/>
                </a:rPr>
                <a:t>مرحله بیماری ایدز</a:t>
              </a:r>
              <a:endParaRPr lang="en-US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B Nazanin" pitchFamily="2" charset="-78"/>
              </a:endParaRPr>
            </a:p>
            <a:p>
              <a:pPr algn="ctr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a-IR" b="1" dirty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B Nazanin" pitchFamily="2" charset="-78"/>
                </a:rPr>
                <a:t>علامت مثبت </a:t>
              </a:r>
              <a:r>
                <a:rPr lang="fa-IR" b="1" dirty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B Nazanin" pitchFamily="2" charset="-78"/>
                </a:rPr>
                <a:t>–</a:t>
              </a:r>
              <a:r>
                <a:rPr lang="fa-IR" b="1" dirty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B Nazanin" pitchFamily="2" charset="-78"/>
                </a:rPr>
                <a:t> آزمایش مثبت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B Nazanin" pitchFamily="2" charset="-78"/>
              </a:endParaRPr>
            </a:p>
          </p:txBody>
        </p:sp>
      </p:grpSp>
      <p:sp>
        <p:nvSpPr>
          <p:cNvPr id="76" name="Title 1"/>
          <p:cNvSpPr txBox="1">
            <a:spLocks/>
          </p:cNvSpPr>
          <p:nvPr/>
        </p:nvSpPr>
        <p:spPr>
          <a:xfrm>
            <a:off x="1981200" y="274638"/>
            <a:ext cx="8229600" cy="1042295"/>
          </a:xfrm>
          <a:prstGeom prst="rect">
            <a:avLst/>
          </a:prstGeom>
          <a:solidFill>
            <a:srgbClr val="FF7C8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fa-IR" sz="4000" b="1" dirty="0">
                <a:cs typeface="2  Titr" panose="00000700000000000000" pitchFamily="2" charset="-78"/>
              </a:rPr>
              <a:t>مراحل بیماری –مرحله بیماری ایدز</a:t>
            </a:r>
            <a:endParaRPr lang="en-US" sz="4000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65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93" y="643897"/>
            <a:ext cx="9144000" cy="1195535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روش های تشخیص بیماریهای عفونی(1) 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1935125"/>
            <a:ext cx="9144000" cy="4072269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fa-IR" sz="5400" dirty="0">
                <a:latin typeface="+mj-lt"/>
                <a:ea typeface="+mj-ea"/>
                <a:cs typeface="+mj-cs"/>
              </a:rPr>
              <a:t>روش مستقیم :</a:t>
            </a:r>
          </a:p>
          <a:p>
            <a:pPr algn="r"/>
            <a:r>
              <a:rPr lang="fa-IR" dirty="0" smtClean="0"/>
              <a:t>عامل بیماریزا را در بدن فرد پیدا کنیم :</a:t>
            </a:r>
          </a:p>
          <a:p>
            <a:pPr lvl="1" algn="r"/>
            <a:r>
              <a:rPr lang="fa-IR" dirty="0" smtClean="0"/>
              <a:t>کشت دادن ، اسمیر تهیه کردن و .......</a:t>
            </a:r>
          </a:p>
          <a:p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986" y="2532875"/>
            <a:ext cx="2143125" cy="214312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485860" y="3461340"/>
            <a:ext cx="3369857" cy="3210589"/>
            <a:chOff x="7588767" y="3461341"/>
            <a:chExt cx="2266950" cy="20193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8767" y="3461341"/>
              <a:ext cx="2266950" cy="2019300"/>
            </a:xfrm>
            <a:prstGeom prst="flowChartAlternateProcess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6758" y="4529957"/>
              <a:ext cx="861060" cy="849630"/>
            </a:xfrm>
            <a:prstGeom prst="flowChartAlternateProcess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3047477"/>
            <a:ext cx="1656204" cy="1423514"/>
          </a:xfrm>
          <a:prstGeom prst="rect">
            <a:avLst/>
          </a:prstGeom>
        </p:spPr>
      </p:pic>
      <p:sp>
        <p:nvSpPr>
          <p:cNvPr id="3" name="Striped Right Arrow 2"/>
          <p:cNvSpPr/>
          <p:nvPr/>
        </p:nvSpPr>
        <p:spPr>
          <a:xfrm>
            <a:off x="2060294" y="3398378"/>
            <a:ext cx="922692" cy="550874"/>
          </a:xfrm>
          <a:prstGeom prst="stripedRight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23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93" y="643897"/>
            <a:ext cx="9144000" cy="1195535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روش های تشخیص بیماریهای عفونی(2) 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1935125"/>
            <a:ext cx="9144000" cy="4072269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fa-IR" sz="5400" dirty="0">
                <a:latin typeface="+mj-lt"/>
                <a:ea typeface="+mj-ea"/>
                <a:cs typeface="+mj-cs"/>
              </a:rPr>
              <a:t>روش </a:t>
            </a:r>
            <a:r>
              <a:rPr lang="fa-IR" sz="5400" dirty="0" smtClean="0">
                <a:latin typeface="+mj-lt"/>
                <a:ea typeface="+mj-ea"/>
                <a:cs typeface="+mj-cs"/>
              </a:rPr>
              <a:t>غیرمستقیم </a:t>
            </a:r>
            <a:r>
              <a:rPr lang="fa-IR" sz="5400" dirty="0">
                <a:latin typeface="+mj-lt"/>
                <a:ea typeface="+mj-ea"/>
                <a:cs typeface="+mj-cs"/>
              </a:rPr>
              <a:t>:</a:t>
            </a:r>
          </a:p>
          <a:p>
            <a:pPr algn="r"/>
            <a:r>
              <a:rPr lang="fa-IR" dirty="0" smtClean="0"/>
              <a:t>رد پای میکروب وپاسخ بدن مثل آنتی بادیها</a:t>
            </a:r>
          </a:p>
          <a:p>
            <a:pPr algn="r"/>
            <a:r>
              <a:rPr lang="fa-IR" dirty="0" smtClean="0"/>
              <a:t>را جستجو می کنیم .</a:t>
            </a:r>
          </a:p>
          <a:p>
            <a:pPr algn="r"/>
            <a:endParaRPr lang="fa-IR" dirty="0" smtClean="0"/>
          </a:p>
          <a:p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289" y="3702456"/>
            <a:ext cx="3058078" cy="30580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48" y="26106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4083" y="362136"/>
            <a:ext cx="9144000" cy="996702"/>
          </a:xfrm>
        </p:spPr>
        <p:txBody>
          <a:bodyPr>
            <a:normAutofit/>
          </a:bodyPr>
          <a:lstStyle/>
          <a:p>
            <a:r>
              <a:rPr lang="fa-IR" dirty="0" smtClean="0"/>
              <a:t>روش غیر مستقیم- </a:t>
            </a:r>
            <a:r>
              <a:rPr lang="en-US" dirty="0" smtClean="0"/>
              <a:t>]</a:t>
            </a:r>
            <a:r>
              <a:rPr lang="fa-IR" b="1" dirty="0" smtClean="0">
                <a:solidFill>
                  <a:srgbClr val="C00000"/>
                </a:solidFill>
              </a:rPr>
              <a:t>حساس</a:t>
            </a:r>
            <a:r>
              <a:rPr lang="fa-IR" dirty="0" smtClean="0"/>
              <a:t>-</a:t>
            </a:r>
            <a:r>
              <a:rPr lang="fa-IR" sz="1800" dirty="0" smtClean="0"/>
              <a:t>اختصاصی</a:t>
            </a:r>
            <a:r>
              <a:rPr lang="en-US" dirty="0" smtClean="0"/>
              <a:t>[</a:t>
            </a:r>
            <a:r>
              <a:rPr lang="fa-IR" dirty="0" smtClean="0"/>
              <a:t>  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5013" y="2179122"/>
            <a:ext cx="9144000" cy="4072269"/>
          </a:xfrm>
        </p:spPr>
        <p:txBody>
          <a:bodyPr/>
          <a:lstStyle/>
          <a:p>
            <a:pPr algn="r"/>
            <a:endParaRPr lang="fa-IR" dirty="0" smtClean="0"/>
          </a:p>
          <a:p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350" y="86192"/>
            <a:ext cx="1389427" cy="13894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7" r="23870" b="58950"/>
          <a:stretch/>
        </p:blipFill>
        <p:spPr>
          <a:xfrm>
            <a:off x="3267610" y="2002776"/>
            <a:ext cx="1249327" cy="13059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1" t="3004" r="51311" b="62070"/>
          <a:stretch/>
        </p:blipFill>
        <p:spPr>
          <a:xfrm>
            <a:off x="9313747" y="2179122"/>
            <a:ext cx="1155881" cy="12658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1723" r="74607" b="62014"/>
          <a:stretch/>
        </p:blipFill>
        <p:spPr>
          <a:xfrm flipH="1">
            <a:off x="5925546" y="1594050"/>
            <a:ext cx="1281223" cy="12870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cxnSp>
        <p:nvCxnSpPr>
          <p:cNvPr id="16" name="Elbow Connector 15"/>
          <p:cNvCxnSpPr>
            <a:stCxn id="10" idx="3"/>
            <a:endCxn id="27" idx="3"/>
          </p:cNvCxnSpPr>
          <p:nvPr/>
        </p:nvCxnSpPr>
        <p:spPr>
          <a:xfrm flipH="1">
            <a:off x="7483904" y="2812025"/>
            <a:ext cx="2985724" cy="2445232"/>
          </a:xfrm>
          <a:prstGeom prst="bentConnector3">
            <a:avLst>
              <a:gd name="adj1" fmla="val -7656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2"/>
            <a:endCxn id="27" idx="1"/>
          </p:cNvCxnSpPr>
          <p:nvPr/>
        </p:nvCxnSpPr>
        <p:spPr>
          <a:xfrm rot="16200000" flipH="1">
            <a:off x="3793779" y="3407193"/>
            <a:ext cx="1948559" cy="1751568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427853" y="3989167"/>
            <a:ext cx="2276608" cy="2374053"/>
            <a:chOff x="5739510" y="4613691"/>
            <a:chExt cx="1975117" cy="2019028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898" b="-1"/>
            <a:stretch/>
          </p:blipFill>
          <p:spPr>
            <a:xfrm>
              <a:off x="5926896" y="4751573"/>
              <a:ext cx="1596383" cy="1881146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42" t="40754" r="59144" b="37218"/>
            <a:stretch/>
          </p:blipFill>
          <p:spPr>
            <a:xfrm rot="19430920">
              <a:off x="6457812" y="4818786"/>
              <a:ext cx="590473" cy="773675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291" t="42168" r="22272" b="38000"/>
            <a:stretch/>
          </p:blipFill>
          <p:spPr>
            <a:xfrm rot="19579252">
              <a:off x="6010473" y="5137998"/>
              <a:ext cx="603815" cy="81495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3" t="6562" r="49028" b="44585"/>
            <a:stretch/>
          </p:blipFill>
          <p:spPr>
            <a:xfrm rot="1573040" flipH="1">
              <a:off x="6930388" y="5026284"/>
              <a:ext cx="565780" cy="838384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 rotWithShape="1"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38" t="55136" r="23620" b="43355"/>
            <a:stretch/>
          </p:blipFill>
          <p:spPr>
            <a:xfrm>
              <a:off x="7523279" y="5102014"/>
              <a:ext cx="191348" cy="353906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 rotWithShape="1"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38" t="55136" r="23620" b="43355"/>
            <a:stretch/>
          </p:blipFill>
          <p:spPr>
            <a:xfrm>
              <a:off x="5739510" y="5240868"/>
              <a:ext cx="191348" cy="353906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38" t="55136" r="23620" b="43355"/>
            <a:stretch/>
          </p:blipFill>
          <p:spPr>
            <a:xfrm rot="5400000">
              <a:off x="6630685" y="4532412"/>
              <a:ext cx="191348" cy="353906"/>
            </a:xfrm>
            <a:prstGeom prst="rect">
              <a:avLst/>
            </a:prstGeom>
          </p:spPr>
        </p:pic>
      </p:grpSp>
      <p:cxnSp>
        <p:nvCxnSpPr>
          <p:cNvPr id="78" name="Elbow Connector 77"/>
          <p:cNvCxnSpPr>
            <a:stCxn id="11" idx="2"/>
            <a:endCxn id="77" idx="1"/>
          </p:cNvCxnSpPr>
          <p:nvPr/>
        </p:nvCxnSpPr>
        <p:spPr>
          <a:xfrm rot="5400000">
            <a:off x="6011726" y="3434736"/>
            <a:ext cx="1108046" cy="817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Alternate Process 91"/>
          <p:cNvSpPr/>
          <p:nvPr/>
        </p:nvSpPr>
        <p:spPr>
          <a:xfrm>
            <a:off x="5926896" y="6363220"/>
            <a:ext cx="1557637" cy="32779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آچار فرانسه!!!</a:t>
            </a:r>
            <a:endParaRPr lang="fa-IR" dirty="0"/>
          </a:p>
        </p:txBody>
      </p:sp>
      <p:sp>
        <p:nvSpPr>
          <p:cNvPr id="93" name="TextBox 92"/>
          <p:cNvSpPr txBox="1"/>
          <p:nvPr/>
        </p:nvSpPr>
        <p:spPr>
          <a:xfrm>
            <a:off x="6449347" y="4137135"/>
            <a:ext cx="2649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</a:t>
            </a:r>
            <a:endParaRPr lang="fa-IR" sz="20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79446" y="4602148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646701" y="4561538"/>
            <a:ext cx="264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</a:t>
            </a:r>
            <a:endParaRPr lang="fa-IR" sz="24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891687" y="2656592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474758" y="1956816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02032" y="2394127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C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686746" y="2414667"/>
            <a:ext cx="23123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a</a:t>
            </a:r>
            <a:endParaRPr lang="fa-IR" sz="12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034597" y="3092248"/>
            <a:ext cx="26495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b</a:t>
            </a:r>
            <a:endParaRPr lang="fa-IR" sz="14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15922" y="2642747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597295" y="3020681"/>
            <a:ext cx="26495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b</a:t>
            </a:r>
            <a:endParaRPr lang="fa-IR" sz="14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117392" y="2539171"/>
            <a:ext cx="26495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b</a:t>
            </a:r>
            <a:endParaRPr lang="fa-IR" sz="1400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568322" y="2795147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720722" y="2947547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917499" y="2882239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89442" y="2517968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979695" y="2264218"/>
            <a:ext cx="23123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a</a:t>
            </a:r>
            <a:endParaRPr lang="fa-IR" sz="1200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134998" y="2579523"/>
            <a:ext cx="23123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a</a:t>
            </a:r>
            <a:endParaRPr lang="fa-IR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117" name="Diagram 116"/>
          <p:cNvGraphicFramePr/>
          <p:nvPr>
            <p:extLst>
              <p:ext uri="{D42A27DB-BD31-4B8C-83A1-F6EECF244321}">
                <p14:modId xmlns:p14="http://schemas.microsoft.com/office/powerpoint/2010/main" val="157508511"/>
              </p:ext>
            </p:extLst>
          </p:nvPr>
        </p:nvGraphicFramePr>
        <p:xfrm>
          <a:off x="2032000" y="1594050"/>
          <a:ext cx="8128000" cy="454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286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4083" y="362135"/>
            <a:ext cx="9144000" cy="1195535"/>
          </a:xfrm>
        </p:spPr>
        <p:txBody>
          <a:bodyPr>
            <a:normAutofit/>
          </a:bodyPr>
          <a:lstStyle/>
          <a:p>
            <a:r>
              <a:rPr lang="fa-IR" dirty="0" smtClean="0"/>
              <a:t>روش غیر مستقیم- </a:t>
            </a:r>
            <a:r>
              <a:rPr lang="en-US" dirty="0"/>
              <a:t>]</a:t>
            </a:r>
            <a:r>
              <a:rPr lang="fa-IR" b="1" dirty="0">
                <a:solidFill>
                  <a:srgbClr val="C00000"/>
                </a:solidFill>
              </a:rPr>
              <a:t>حساس</a:t>
            </a:r>
            <a:r>
              <a:rPr lang="fa-IR" dirty="0"/>
              <a:t>-</a:t>
            </a:r>
            <a:r>
              <a:rPr lang="fa-IR" sz="3200" b="1" dirty="0">
                <a:solidFill>
                  <a:schemeClr val="accent5">
                    <a:lumMod val="75000"/>
                  </a:schemeClr>
                </a:solidFill>
              </a:rPr>
              <a:t>اختصاصی</a:t>
            </a:r>
            <a:r>
              <a:rPr lang="en-US" dirty="0"/>
              <a:t>[</a:t>
            </a:r>
            <a:r>
              <a:rPr lang="fa-IR" dirty="0" smtClean="0"/>
              <a:t>  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5013" y="2179122"/>
            <a:ext cx="9144000" cy="4072269"/>
          </a:xfrm>
        </p:spPr>
        <p:txBody>
          <a:bodyPr/>
          <a:lstStyle/>
          <a:p>
            <a:pPr algn="r"/>
            <a:endParaRPr lang="fa-IR" dirty="0" smtClean="0"/>
          </a:p>
          <a:p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450" y="362134"/>
            <a:ext cx="1372687" cy="1372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7" r="23870" b="58950"/>
          <a:stretch/>
        </p:blipFill>
        <p:spPr>
          <a:xfrm>
            <a:off x="3888017" y="2526849"/>
            <a:ext cx="1249327" cy="13059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1" t="3004" r="51311" b="62070"/>
          <a:stretch/>
        </p:blipFill>
        <p:spPr>
          <a:xfrm>
            <a:off x="8278743" y="2498880"/>
            <a:ext cx="1155881" cy="12658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1723" r="74607" b="62014"/>
          <a:stretch/>
        </p:blipFill>
        <p:spPr>
          <a:xfrm flipH="1">
            <a:off x="6088952" y="2025996"/>
            <a:ext cx="1281223" cy="12870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cxnSp>
        <p:nvCxnSpPr>
          <p:cNvPr id="16" name="Elbow Connector 15"/>
          <p:cNvCxnSpPr>
            <a:stCxn id="10" idx="3"/>
            <a:endCxn id="27" idx="3"/>
          </p:cNvCxnSpPr>
          <p:nvPr/>
        </p:nvCxnSpPr>
        <p:spPr>
          <a:xfrm flipH="1">
            <a:off x="7525773" y="3131783"/>
            <a:ext cx="1908851" cy="2497468"/>
          </a:xfrm>
          <a:prstGeom prst="bentConnector3">
            <a:avLst>
              <a:gd name="adj1" fmla="val -11976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9" idx="2"/>
          </p:cNvCxnSpPr>
          <p:nvPr/>
        </p:nvCxnSpPr>
        <p:spPr>
          <a:xfrm rot="16200000" flipH="1">
            <a:off x="4003114" y="4305218"/>
            <a:ext cx="1674145" cy="729253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98" b="-1"/>
          <a:stretch/>
        </p:blipFill>
        <p:spPr>
          <a:xfrm>
            <a:off x="5929390" y="4688678"/>
            <a:ext cx="1596383" cy="188114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7" t="40754" r="59144" b="40245"/>
          <a:stretch/>
        </p:blipFill>
        <p:spPr>
          <a:xfrm rot="17289741">
            <a:off x="5992558" y="4717561"/>
            <a:ext cx="677856" cy="81315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38" t="55136" r="23620" b="43355"/>
          <a:stretch/>
        </p:blipFill>
        <p:spPr>
          <a:xfrm>
            <a:off x="5989313" y="4397329"/>
            <a:ext cx="266343" cy="353906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38" t="55136" r="23620" b="43355"/>
          <a:stretch/>
        </p:blipFill>
        <p:spPr>
          <a:xfrm>
            <a:off x="5738042" y="5042054"/>
            <a:ext cx="191348" cy="353906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38" t="55136" r="23620" b="43355"/>
          <a:stretch/>
        </p:blipFill>
        <p:spPr>
          <a:xfrm rot="5400000">
            <a:off x="6633179" y="4469517"/>
            <a:ext cx="191348" cy="353906"/>
          </a:xfrm>
          <a:prstGeom prst="rect">
            <a:avLst/>
          </a:prstGeom>
        </p:spPr>
      </p:pic>
      <p:cxnSp>
        <p:nvCxnSpPr>
          <p:cNvPr id="78" name="Elbow Connector 77"/>
          <p:cNvCxnSpPr>
            <a:stCxn id="11" idx="2"/>
            <a:endCxn id="77" idx="1"/>
          </p:cNvCxnSpPr>
          <p:nvPr/>
        </p:nvCxnSpPr>
        <p:spPr>
          <a:xfrm rot="5400000">
            <a:off x="6110344" y="3931576"/>
            <a:ext cx="1237729" cy="71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&quot;No&quot; Symbol 18"/>
          <p:cNvSpPr/>
          <p:nvPr/>
        </p:nvSpPr>
        <p:spPr>
          <a:xfrm>
            <a:off x="5204813" y="5190161"/>
            <a:ext cx="756367" cy="63351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9202" y="2349953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05344" y="2961972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76068" y="2971378"/>
            <a:ext cx="30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</a:t>
            </a:r>
            <a:endParaRPr lang="fa-IR" sz="28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87273" y="4813904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3464" y="4851607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45223" y="2802214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1508" y="2669531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85119" y="3015463"/>
            <a:ext cx="2649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0846" y="3339854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047319" y="3426131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34009" y="2846186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03221" y="3146638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55621" y="3299038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8021" y="3451438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30519" y="2890620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2919" y="3043020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80758" y="3401140"/>
            <a:ext cx="23449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</a:t>
            </a:r>
            <a:endParaRPr lang="fa-I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240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2  Titr</vt:lpstr>
      <vt:lpstr>Arial</vt:lpstr>
      <vt:lpstr>B Nazanin</vt:lpstr>
      <vt:lpstr>Calibri</vt:lpstr>
      <vt:lpstr>Calibri Light</vt:lpstr>
      <vt:lpstr>Times New Roman</vt:lpstr>
      <vt:lpstr>Office Theme</vt:lpstr>
      <vt:lpstr>کلیات تشخیص اچ آی وی </vt:lpstr>
      <vt:lpstr>PowerPoint Presentation</vt:lpstr>
      <vt:lpstr>PowerPoint Presentation</vt:lpstr>
      <vt:lpstr>PowerPoint Presentation</vt:lpstr>
      <vt:lpstr>PowerPoint Presentation</vt:lpstr>
      <vt:lpstr>روش های تشخیص بیماریهای عفونی(1) </vt:lpstr>
      <vt:lpstr>روش های تشخیص بیماریهای عفونی(2) </vt:lpstr>
      <vt:lpstr>روش غیر مستقیم- ]حساس-اختصاصی[  </vt:lpstr>
      <vt:lpstr>روش غیر مستقیم- ]حساس-اختصاصی[  </vt:lpstr>
      <vt:lpstr>روش غیر مستقیم - ]حساس-اختصاصی[ </vt:lpstr>
      <vt:lpstr>5 شرط اصلی برای انجام تست تشخیصی HIV</vt:lpstr>
      <vt:lpstr>PowerPoint Presentation</vt:lpstr>
      <vt:lpstr>نوع تست مورد استفاده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namdaritabar</dc:creator>
  <cp:lastModifiedBy>h namdaritabar</cp:lastModifiedBy>
  <cp:revision>43</cp:revision>
  <dcterms:created xsi:type="dcterms:W3CDTF">2016-04-20T06:10:49Z</dcterms:created>
  <dcterms:modified xsi:type="dcterms:W3CDTF">2016-08-08T10:13:29Z</dcterms:modified>
</cp:coreProperties>
</file>